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iWOCrwKi5fO9aFFwKNtIXhPIK7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0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0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10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" type="subTitle"/>
          </p:nvPr>
        </p:nvSpPr>
        <p:spPr>
          <a:xfrm>
            <a:off x="1100051" y="4455620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9" name="Google Shape;19;p1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cxnSp>
        <p:nvCxnSpPr>
          <p:cNvPr id="22" name="Google Shape;22;p10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0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0"/>
          <p:cNvSpPr txBox="1"/>
          <p:nvPr>
            <p:ph type="title"/>
          </p:nvPr>
        </p:nvSpPr>
        <p:spPr>
          <a:xfrm rot="5400000">
            <a:off x="7160640" y="1979039"/>
            <a:ext cx="5757421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 rot="5400000">
            <a:off x="1826639" y="-573661"/>
            <a:ext cx="5757422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1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1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1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cxnSp>
        <p:nvCxnSpPr>
          <p:cNvPr id="31" name="Google Shape;31;p1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12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1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109727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5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5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7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7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8"/>
          <p:cNvSpPr txBox="1"/>
          <p:nvPr>
            <p:ph type="title"/>
          </p:nvPr>
        </p:nvSpPr>
        <p:spPr>
          <a:xfrm>
            <a:off x="1097280" y="5074920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8" name="Google Shape;78;p18"/>
          <p:cNvPicPr preferRelativeResize="0"/>
          <p:nvPr>
            <p:ph idx="2" type="pic"/>
          </p:nvPr>
        </p:nvPicPr>
        <p:blipFill/>
        <p:spPr>
          <a:xfrm>
            <a:off x="15" y="0"/>
            <a:ext cx="12191985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pic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1097280" y="5907023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1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9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9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cxnSp>
        <p:nvCxnSpPr>
          <p:cNvPr id="13" name="Google Shape;13;p9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ctrTitle"/>
          </p:nvPr>
        </p:nvSpPr>
        <p:spPr>
          <a:xfrm>
            <a:off x="3365075" y="1695300"/>
            <a:ext cx="5688000" cy="2541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1" i="0" lang="en-IN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Proposal Title </a:t>
            </a:r>
            <a:endParaRPr b="1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t/>
            </a:r>
            <a:endParaRPr b="1" sz="40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br>
              <a:rPr b="1" i="0" lang="en-IN" sz="4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I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Proposed by </a:t>
            </a:r>
            <a:br>
              <a:rPr b="1" i="0" lang="en-I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I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(Name </a:t>
            </a:r>
            <a:r>
              <a:rPr b="1" lang="en-IN" sz="2800">
                <a:solidFill>
                  <a:srgbClr val="000000"/>
                </a:solidFill>
              </a:rPr>
              <a:t>/</a:t>
            </a:r>
            <a:r>
              <a:rPr b="1" i="0" lang="en-I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Startup) </a:t>
            </a:r>
            <a:endParaRPr/>
          </a:p>
        </p:txBody>
      </p:sp>
      <p:pic>
        <p:nvPicPr>
          <p:cNvPr id="102" name="Google Shape;102;p1" title="Logo2New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55650" y="0"/>
            <a:ext cx="4027176" cy="132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ctrTitle"/>
          </p:nvPr>
        </p:nvSpPr>
        <p:spPr>
          <a:xfrm>
            <a:off x="1066800" y="274398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Calibri"/>
              <a:buNone/>
            </a:pPr>
            <a:r>
              <a:rPr b="1" lang="en-IN" sz="2200" cap="none">
                <a:latin typeface="Calibri"/>
                <a:ea typeface="Calibri"/>
                <a:cs typeface="Calibri"/>
                <a:sym typeface="Calibri"/>
              </a:rPr>
              <a:t>Problem Statement and USP</a:t>
            </a:r>
            <a:br>
              <a:rPr lang="en-IN" sz="2000" cap="none">
                <a:latin typeface="Calibri"/>
                <a:ea typeface="Calibri"/>
                <a:cs typeface="Calibri"/>
                <a:sym typeface="Calibri"/>
              </a:rPr>
            </a:br>
            <a:br>
              <a:rPr lang="en-IN" sz="2000" cap="none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 cap="none">
                <a:latin typeface="Calibri"/>
                <a:ea typeface="Calibri"/>
                <a:cs typeface="Calibri"/>
                <a:sym typeface="Calibri"/>
              </a:rPr>
              <a:t>Brief description of your idea.</a:t>
            </a: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 cap="none">
                <a:latin typeface="Calibri"/>
                <a:ea typeface="Calibri"/>
                <a:cs typeface="Calibri"/>
                <a:sym typeface="Calibri"/>
              </a:rPr>
              <a:t>Describe the problem or need your idea addresses.</a:t>
            </a: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 cap="none">
                <a:latin typeface="Calibri"/>
                <a:ea typeface="Calibri"/>
                <a:cs typeface="Calibri"/>
                <a:sym typeface="Calibri"/>
              </a:rPr>
              <a:t>Explain why it's important and who it affects.</a:t>
            </a:r>
            <a:br>
              <a:rPr lang="en-IN" sz="2000" cap="none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 cap="none">
                <a:latin typeface="Calibri"/>
                <a:ea typeface="Calibri"/>
                <a:cs typeface="Calibri"/>
                <a:sym typeface="Calibri"/>
              </a:rPr>
              <a:t>Outline your product or service.</a:t>
            </a:r>
            <a:br>
              <a:rPr lang="en-IN" sz="2000" cap="none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 cap="none">
                <a:latin typeface="Calibri"/>
                <a:ea typeface="Calibri"/>
                <a:cs typeface="Calibri"/>
                <a:sym typeface="Calibri"/>
              </a:rPr>
              <a:t>Highlight its uniqueness and how it solves the problem.</a:t>
            </a:r>
            <a:endParaRPr sz="2000" cap="non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1066800" y="368183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Calibri"/>
              <a:buNone/>
            </a:pPr>
            <a:r>
              <a:rPr b="1" lang="en-IN" sz="2200">
                <a:latin typeface="Calibri"/>
                <a:ea typeface="Calibri"/>
                <a:cs typeface="Calibri"/>
                <a:sym typeface="Calibri"/>
              </a:rPr>
              <a:t>Hard Facts</a:t>
            </a: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Share data/resources to support to your claim (if any).</a:t>
            </a: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Provide documents supporting preliminary studies (if any).</a:t>
            </a: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Do you have a MVP or PoC?</a:t>
            </a: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Briefly mention about Regulatory &amp; Compliance Review.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/>
          <p:nvPr>
            <p:ph type="title"/>
          </p:nvPr>
        </p:nvSpPr>
        <p:spPr>
          <a:xfrm>
            <a:off x="1066800" y="860551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000"/>
              <a:buFont typeface="Calibri"/>
              <a:buNone/>
            </a:pPr>
            <a:br>
              <a:rPr b="1" lang="en-IN" sz="2000">
                <a:latin typeface="Calibri"/>
                <a:ea typeface="Calibri"/>
                <a:cs typeface="Calibri"/>
                <a:sym typeface="Calibri"/>
              </a:rPr>
            </a:br>
            <a:br>
              <a:rPr b="1"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b="1" lang="en-IN" sz="2200">
                <a:latin typeface="Calibri"/>
                <a:ea typeface="Calibri"/>
                <a:cs typeface="Calibri"/>
                <a:sym typeface="Calibri"/>
              </a:rPr>
              <a:t>Market Opportunity</a:t>
            </a: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Define your target audience or c</a:t>
            </a:r>
            <a:r>
              <a:rPr lang="en-IN" sz="2000"/>
              <a:t>onsumer</a:t>
            </a: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 segments.</a:t>
            </a: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Share data or research supporting your target market.</a:t>
            </a: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Explain the market size and potential for growth.</a:t>
            </a: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Discuss market trends and opportunities.</a:t>
            </a:r>
            <a:br>
              <a:rPr lang="en-IN" sz="2200">
                <a:latin typeface="Calibri"/>
                <a:ea typeface="Calibri"/>
                <a:cs typeface="Calibri"/>
                <a:sym typeface="Calibri"/>
              </a:rPr>
            </a:b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 txBox="1"/>
          <p:nvPr>
            <p:ph type="title"/>
          </p:nvPr>
        </p:nvSpPr>
        <p:spPr>
          <a:xfrm>
            <a:off x="1191065" y="1645920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Calibri"/>
              <a:buNone/>
            </a:pPr>
            <a:r>
              <a:rPr b="1" lang="en-IN" sz="2200">
                <a:latin typeface="Calibri"/>
                <a:ea typeface="Calibri"/>
                <a:cs typeface="Calibri"/>
                <a:sym typeface="Calibri"/>
              </a:rPr>
              <a:t>Competitor Analysis</a:t>
            </a:r>
            <a:br>
              <a:rPr lang="en-IN" sz="1800">
                <a:latin typeface="Calibri"/>
                <a:ea typeface="Calibri"/>
                <a:cs typeface="Calibri"/>
                <a:sym typeface="Calibri"/>
              </a:rPr>
            </a:br>
            <a:br>
              <a:rPr lang="en-IN" sz="18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/>
              <a:t>Who are your</a:t>
            </a: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 key competitors</a:t>
            </a:r>
            <a:r>
              <a:rPr lang="en-IN" sz="2000"/>
              <a:t>?</a:t>
            </a: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Highlight your startup's competitive advantage.</a:t>
            </a:r>
            <a:br>
              <a:rPr lang="en-IN" sz="18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/>
          <p:nvPr>
            <p:ph type="title"/>
          </p:nvPr>
        </p:nvSpPr>
        <p:spPr>
          <a:xfrm>
            <a:off x="1066800" y="648677"/>
            <a:ext cx="10058400" cy="44501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alibri"/>
              <a:buNone/>
            </a:pPr>
            <a:br>
              <a:rPr b="1" lang="en-IN" sz="2400">
                <a:latin typeface="Calibri"/>
                <a:ea typeface="Calibri"/>
                <a:cs typeface="Calibri"/>
                <a:sym typeface="Calibri"/>
              </a:rPr>
            </a:br>
            <a:r>
              <a:rPr b="1" lang="en-IN" sz="2400">
                <a:latin typeface="Calibri"/>
                <a:ea typeface="Calibri"/>
                <a:cs typeface="Calibri"/>
                <a:sym typeface="Calibri"/>
              </a:rPr>
              <a:t>Business Model </a:t>
            </a:r>
            <a:br>
              <a:rPr b="1" lang="en-IN" sz="2400">
                <a:latin typeface="Calibri"/>
                <a:ea typeface="Calibri"/>
                <a:cs typeface="Calibri"/>
                <a:sym typeface="Calibri"/>
              </a:rPr>
            </a:br>
            <a:br>
              <a:rPr b="1"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200">
                <a:latin typeface="Calibri"/>
                <a:ea typeface="Calibri"/>
                <a:cs typeface="Calibri"/>
                <a:sym typeface="Calibri"/>
              </a:rPr>
              <a:t>Explain how your startup generates revenue.</a:t>
            </a:r>
            <a:br>
              <a:rPr lang="en-IN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200">
                <a:latin typeface="Calibri"/>
                <a:ea typeface="Calibri"/>
                <a:cs typeface="Calibri"/>
                <a:sym typeface="Calibri"/>
              </a:rPr>
              <a:t>Include pricing strategy and monetization plans.</a:t>
            </a:r>
            <a:br>
              <a:rPr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lang="en-IN" sz="2200">
                <a:latin typeface="Calibri"/>
                <a:ea typeface="Calibri"/>
                <a:cs typeface="Calibri"/>
                <a:sym typeface="Calibri"/>
              </a:rPr>
            </a:br>
            <a:r>
              <a:rPr b="1" lang="en-IN" sz="2400">
                <a:latin typeface="Calibri"/>
                <a:ea typeface="Calibri"/>
                <a:cs typeface="Calibri"/>
                <a:sym typeface="Calibri"/>
              </a:rPr>
              <a:t>Risks and Challenges</a:t>
            </a:r>
            <a:br>
              <a:rPr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lang="en-IN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200"/>
              <a:t>Mention</a:t>
            </a:r>
            <a:r>
              <a:rPr lang="en-IN" sz="2200">
                <a:latin typeface="Calibri"/>
                <a:ea typeface="Calibri"/>
                <a:cs typeface="Calibri"/>
                <a:sym typeface="Calibri"/>
              </a:rPr>
              <a:t> potential risks and challenges.</a:t>
            </a:r>
            <a:br>
              <a:rPr lang="en-IN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200">
                <a:latin typeface="Calibri"/>
                <a:ea typeface="Calibri"/>
                <a:cs typeface="Calibri"/>
                <a:sym typeface="Calibri"/>
              </a:rPr>
              <a:t>Explain your mitigation strategies.</a:t>
            </a:r>
            <a:br>
              <a:rPr lang="en-IN" sz="18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>
            <p:ph type="title"/>
          </p:nvPr>
        </p:nvSpPr>
        <p:spPr>
          <a:xfrm>
            <a:off x="1159804" y="804985"/>
            <a:ext cx="10058400" cy="41375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Calibri"/>
              <a:buNone/>
            </a:pP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r>
              <a:rPr b="1" lang="en-IN" sz="2400">
                <a:latin typeface="Calibri"/>
                <a:ea typeface="Calibri"/>
                <a:cs typeface="Calibri"/>
                <a:sym typeface="Calibri"/>
              </a:rPr>
              <a:t>Future Plans</a:t>
            </a: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200">
                <a:latin typeface="Calibri"/>
                <a:ea typeface="Calibri"/>
                <a:cs typeface="Calibri"/>
                <a:sym typeface="Calibri"/>
              </a:rPr>
              <a:t>Share your long-term goals beyond incubation.</a:t>
            </a:r>
            <a:br>
              <a:rPr lang="en-IN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200">
                <a:latin typeface="Calibri"/>
                <a:ea typeface="Calibri"/>
                <a:cs typeface="Calibri"/>
                <a:sym typeface="Calibri"/>
              </a:rPr>
              <a:t>Discuss scalability and growth plans.</a:t>
            </a: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r>
              <a:rPr b="1" lang="en-IN" sz="2400">
                <a:latin typeface="Calibri"/>
                <a:ea typeface="Calibri"/>
                <a:cs typeface="Calibri"/>
                <a:sym typeface="Calibri"/>
              </a:rPr>
              <a:t>Support Needed</a:t>
            </a:r>
            <a:br>
              <a:rPr b="1" lang="en-IN" sz="2200">
                <a:latin typeface="Calibri"/>
                <a:ea typeface="Calibri"/>
                <a:cs typeface="Calibri"/>
                <a:sym typeface="Calibri"/>
              </a:rPr>
            </a:br>
            <a:br>
              <a:rPr lang="en-IN" sz="2000">
                <a:latin typeface="Calibri"/>
                <a:ea typeface="Calibri"/>
                <a:cs typeface="Calibri"/>
                <a:sym typeface="Calibri"/>
              </a:rPr>
            </a:br>
            <a:r>
              <a:rPr lang="en-IN" sz="2200">
                <a:latin typeface="Calibri"/>
                <a:ea typeface="Calibri"/>
                <a:cs typeface="Calibri"/>
                <a:sym typeface="Calibri"/>
              </a:rPr>
              <a:t>Specify the type of support, resources, or mentorship you need</a:t>
            </a:r>
            <a:r>
              <a:rPr lang="en-IN" sz="2000"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-IN" sz="18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/>
          <p:nvPr/>
        </p:nvSpPr>
        <p:spPr>
          <a:xfrm>
            <a:off x="1678640" y="879012"/>
            <a:ext cx="7662583" cy="42780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 Details: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 of Startup/Individual 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Individual Applicants :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I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Qualifications, university, year of passing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7344" lvl="1" marL="80454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I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Experience relevant to the proposal 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For Startup Applicants :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1319" lvl="1" marL="85852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I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Company details, year of establishment, domain, etc.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1319" lvl="1" marL="85852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I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Introduce your core team members and their roles.</a:t>
            </a:r>
            <a:endParaRPr/>
          </a:p>
          <a:p>
            <a:pPr indent="-401319" lvl="1" marL="85852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I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Highlight relevant experience and skills.</a:t>
            </a:r>
            <a:endParaRPr/>
          </a:p>
          <a:p>
            <a:pPr indent="-401319" lvl="1" marL="85852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I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 any funding received to date.</a:t>
            </a:r>
            <a:endParaRPr/>
          </a:p>
          <a:p>
            <a:pPr indent="-401319" lvl="1" marL="85852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I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 financial projections (revenue, expenses, profitability).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etrospect">
  <a:themeElements>
    <a:clrScheme name="Retrospect">
      <a:dk1>
        <a:srgbClr val="000000"/>
      </a:dk1>
      <a:lt1>
        <a:srgbClr val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2023-09-01T09:09:26Z</dcterms:created>
  <dc:creator>DIBYADARSHI RANSINGH</dc:creator>
</cp:coreProperties>
</file>